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"/>
  </p:notesMasterIdLst>
  <p:sldIdLst>
    <p:sldId id="257" r:id="rId2"/>
  </p:sldIdLst>
  <p:sldSz cx="30238700" cy="39603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2C25"/>
    <a:srgbClr val="A355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02" autoAdjust="0"/>
    <p:restoredTop sz="94660"/>
  </p:normalViewPr>
  <p:slideViewPr>
    <p:cSldViewPr snapToGrid="0">
      <p:cViewPr varScale="1">
        <p:scale>
          <a:sx n="24" d="100"/>
          <a:sy n="24" d="100"/>
        </p:scale>
        <p:origin x="3010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364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74988-189D-463D-9721-A6F5688AEE1C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251075" y="1143000"/>
            <a:ext cx="2355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8E4A36-E06D-4782-BC5D-D427785D0D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269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903" y="6481387"/>
            <a:ext cx="25702895" cy="13787837"/>
          </a:xfrm>
        </p:spPr>
        <p:txBody>
          <a:bodyPr anchor="b"/>
          <a:lstStyle>
            <a:lvl1pPr algn="ctr">
              <a:defRPr sz="1984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79838" y="20800936"/>
            <a:ext cx="22679025" cy="9561642"/>
          </a:xfrm>
        </p:spPr>
        <p:txBody>
          <a:bodyPr/>
          <a:lstStyle>
            <a:lvl1pPr marL="0" indent="0" algn="ctr">
              <a:buNone/>
              <a:defRPr sz="7937"/>
            </a:lvl1pPr>
            <a:lvl2pPr marL="1511915" indent="0" algn="ctr">
              <a:buNone/>
              <a:defRPr sz="6614"/>
            </a:lvl2pPr>
            <a:lvl3pPr marL="3023829" indent="0" algn="ctr">
              <a:buNone/>
              <a:defRPr sz="5952"/>
            </a:lvl3pPr>
            <a:lvl4pPr marL="4535744" indent="0" algn="ctr">
              <a:buNone/>
              <a:defRPr sz="5291"/>
            </a:lvl4pPr>
            <a:lvl5pPr marL="6047659" indent="0" algn="ctr">
              <a:buNone/>
              <a:defRPr sz="5291"/>
            </a:lvl5pPr>
            <a:lvl6pPr marL="7559573" indent="0" algn="ctr">
              <a:buNone/>
              <a:defRPr sz="5291"/>
            </a:lvl6pPr>
            <a:lvl7pPr marL="9071488" indent="0" algn="ctr">
              <a:buNone/>
              <a:defRPr sz="5291"/>
            </a:lvl7pPr>
            <a:lvl8pPr marL="10583403" indent="0" algn="ctr">
              <a:buNone/>
              <a:defRPr sz="5291"/>
            </a:lvl8pPr>
            <a:lvl9pPr marL="12095317" indent="0" algn="ctr">
              <a:buNone/>
              <a:defRPr sz="5291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142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863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39571" y="2108512"/>
            <a:ext cx="6520220" cy="3356202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78912" y="2108512"/>
            <a:ext cx="19182675" cy="3356202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2041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617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290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163" y="9873350"/>
            <a:ext cx="26080879" cy="16473896"/>
          </a:xfrm>
        </p:spPr>
        <p:txBody>
          <a:bodyPr anchor="b"/>
          <a:lstStyle>
            <a:lvl1pPr>
              <a:defRPr sz="1984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3163" y="26503095"/>
            <a:ext cx="26080879" cy="8663233"/>
          </a:xfrm>
        </p:spPr>
        <p:txBody>
          <a:bodyPr/>
          <a:lstStyle>
            <a:lvl1pPr marL="0" indent="0">
              <a:buNone/>
              <a:defRPr sz="7937">
                <a:solidFill>
                  <a:schemeClr val="tx1"/>
                </a:solidFill>
              </a:defRPr>
            </a:lvl1pPr>
            <a:lvl2pPr marL="1511915" indent="0">
              <a:buNone/>
              <a:defRPr sz="6614">
                <a:solidFill>
                  <a:schemeClr val="tx1">
                    <a:tint val="75000"/>
                  </a:schemeClr>
                </a:solidFill>
              </a:defRPr>
            </a:lvl2pPr>
            <a:lvl3pPr marL="3023829" indent="0">
              <a:buNone/>
              <a:defRPr sz="5952">
                <a:solidFill>
                  <a:schemeClr val="tx1">
                    <a:tint val="75000"/>
                  </a:schemeClr>
                </a:solidFill>
              </a:defRPr>
            </a:lvl3pPr>
            <a:lvl4pPr marL="4535744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4pPr>
            <a:lvl5pPr marL="6047659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5pPr>
            <a:lvl6pPr marL="755957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6pPr>
            <a:lvl7pPr marL="9071488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7pPr>
            <a:lvl8pPr marL="1058340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8pPr>
            <a:lvl9pPr marL="12095317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119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78910" y="10542562"/>
            <a:ext cx="12851448" cy="2512797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08342" y="10542562"/>
            <a:ext cx="12851448" cy="2512797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339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849" y="2108521"/>
            <a:ext cx="26080879" cy="765482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853" y="9708327"/>
            <a:ext cx="12792385" cy="4757901"/>
          </a:xfrm>
        </p:spPr>
        <p:txBody>
          <a:bodyPr anchor="b"/>
          <a:lstStyle>
            <a:lvl1pPr marL="0" indent="0">
              <a:buNone/>
              <a:defRPr sz="7937" b="1"/>
            </a:lvl1pPr>
            <a:lvl2pPr marL="1511915" indent="0">
              <a:buNone/>
              <a:defRPr sz="6614" b="1"/>
            </a:lvl2pPr>
            <a:lvl3pPr marL="3023829" indent="0">
              <a:buNone/>
              <a:defRPr sz="5952" b="1"/>
            </a:lvl3pPr>
            <a:lvl4pPr marL="4535744" indent="0">
              <a:buNone/>
              <a:defRPr sz="5291" b="1"/>
            </a:lvl4pPr>
            <a:lvl5pPr marL="6047659" indent="0">
              <a:buNone/>
              <a:defRPr sz="5291" b="1"/>
            </a:lvl5pPr>
            <a:lvl6pPr marL="7559573" indent="0">
              <a:buNone/>
              <a:defRPr sz="5291" b="1"/>
            </a:lvl6pPr>
            <a:lvl7pPr marL="9071488" indent="0">
              <a:buNone/>
              <a:defRPr sz="5291" b="1"/>
            </a:lvl7pPr>
            <a:lvl8pPr marL="10583403" indent="0">
              <a:buNone/>
              <a:defRPr sz="5291" b="1"/>
            </a:lvl8pPr>
            <a:lvl9pPr marL="12095317" indent="0">
              <a:buNone/>
              <a:defRPr sz="529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2853" y="14466228"/>
            <a:ext cx="12792385" cy="212776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08344" y="9708327"/>
            <a:ext cx="12855386" cy="4757901"/>
          </a:xfrm>
        </p:spPr>
        <p:txBody>
          <a:bodyPr anchor="b"/>
          <a:lstStyle>
            <a:lvl1pPr marL="0" indent="0">
              <a:buNone/>
              <a:defRPr sz="7937" b="1"/>
            </a:lvl1pPr>
            <a:lvl2pPr marL="1511915" indent="0">
              <a:buNone/>
              <a:defRPr sz="6614" b="1"/>
            </a:lvl2pPr>
            <a:lvl3pPr marL="3023829" indent="0">
              <a:buNone/>
              <a:defRPr sz="5952" b="1"/>
            </a:lvl3pPr>
            <a:lvl4pPr marL="4535744" indent="0">
              <a:buNone/>
              <a:defRPr sz="5291" b="1"/>
            </a:lvl4pPr>
            <a:lvl5pPr marL="6047659" indent="0">
              <a:buNone/>
              <a:defRPr sz="5291" b="1"/>
            </a:lvl5pPr>
            <a:lvl6pPr marL="7559573" indent="0">
              <a:buNone/>
              <a:defRPr sz="5291" b="1"/>
            </a:lvl6pPr>
            <a:lvl7pPr marL="9071488" indent="0">
              <a:buNone/>
              <a:defRPr sz="5291" b="1"/>
            </a:lvl7pPr>
            <a:lvl8pPr marL="10583403" indent="0">
              <a:buNone/>
              <a:defRPr sz="5291" b="1"/>
            </a:lvl8pPr>
            <a:lvl9pPr marL="12095317" indent="0">
              <a:buNone/>
              <a:defRPr sz="529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08344" y="14466228"/>
            <a:ext cx="12855386" cy="212776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185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384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158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849" y="2640224"/>
            <a:ext cx="9752768" cy="9240785"/>
          </a:xfrm>
        </p:spPr>
        <p:txBody>
          <a:bodyPr anchor="b"/>
          <a:lstStyle>
            <a:lvl1pPr>
              <a:defRPr sz="1058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55386" y="5702159"/>
            <a:ext cx="15308342" cy="28144057"/>
          </a:xfrm>
        </p:spPr>
        <p:txBody>
          <a:bodyPr/>
          <a:lstStyle>
            <a:lvl1pPr>
              <a:defRPr sz="10582"/>
            </a:lvl1pPr>
            <a:lvl2pPr>
              <a:defRPr sz="9259"/>
            </a:lvl2pPr>
            <a:lvl3pPr>
              <a:defRPr sz="7937"/>
            </a:lvl3pPr>
            <a:lvl4pPr>
              <a:defRPr sz="6614"/>
            </a:lvl4pPr>
            <a:lvl5pPr>
              <a:defRPr sz="6614"/>
            </a:lvl5pPr>
            <a:lvl6pPr>
              <a:defRPr sz="6614"/>
            </a:lvl6pPr>
            <a:lvl7pPr>
              <a:defRPr sz="6614"/>
            </a:lvl7pPr>
            <a:lvl8pPr>
              <a:defRPr sz="6614"/>
            </a:lvl8pPr>
            <a:lvl9pPr>
              <a:defRPr sz="6614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2849" y="11881009"/>
            <a:ext cx="9752768" cy="22011039"/>
          </a:xfrm>
        </p:spPr>
        <p:txBody>
          <a:bodyPr/>
          <a:lstStyle>
            <a:lvl1pPr marL="0" indent="0">
              <a:buNone/>
              <a:defRPr sz="5291"/>
            </a:lvl1pPr>
            <a:lvl2pPr marL="1511915" indent="0">
              <a:buNone/>
              <a:defRPr sz="4630"/>
            </a:lvl2pPr>
            <a:lvl3pPr marL="3023829" indent="0">
              <a:buNone/>
              <a:defRPr sz="3968"/>
            </a:lvl3pPr>
            <a:lvl4pPr marL="4535744" indent="0">
              <a:buNone/>
              <a:defRPr sz="3307"/>
            </a:lvl4pPr>
            <a:lvl5pPr marL="6047659" indent="0">
              <a:buNone/>
              <a:defRPr sz="3307"/>
            </a:lvl5pPr>
            <a:lvl6pPr marL="7559573" indent="0">
              <a:buNone/>
              <a:defRPr sz="3307"/>
            </a:lvl6pPr>
            <a:lvl7pPr marL="9071488" indent="0">
              <a:buNone/>
              <a:defRPr sz="3307"/>
            </a:lvl7pPr>
            <a:lvl8pPr marL="10583403" indent="0">
              <a:buNone/>
              <a:defRPr sz="3307"/>
            </a:lvl8pPr>
            <a:lvl9pPr marL="12095317" indent="0">
              <a:buNone/>
              <a:defRPr sz="330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094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849" y="2640224"/>
            <a:ext cx="9752768" cy="9240785"/>
          </a:xfrm>
        </p:spPr>
        <p:txBody>
          <a:bodyPr anchor="b"/>
          <a:lstStyle>
            <a:lvl1pPr>
              <a:defRPr sz="1058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55386" y="5702159"/>
            <a:ext cx="15308342" cy="28144057"/>
          </a:xfrm>
        </p:spPr>
        <p:txBody>
          <a:bodyPr anchor="t"/>
          <a:lstStyle>
            <a:lvl1pPr marL="0" indent="0">
              <a:buNone/>
              <a:defRPr sz="10582"/>
            </a:lvl1pPr>
            <a:lvl2pPr marL="1511915" indent="0">
              <a:buNone/>
              <a:defRPr sz="9259"/>
            </a:lvl2pPr>
            <a:lvl3pPr marL="3023829" indent="0">
              <a:buNone/>
              <a:defRPr sz="7937"/>
            </a:lvl3pPr>
            <a:lvl4pPr marL="4535744" indent="0">
              <a:buNone/>
              <a:defRPr sz="6614"/>
            </a:lvl4pPr>
            <a:lvl5pPr marL="6047659" indent="0">
              <a:buNone/>
              <a:defRPr sz="6614"/>
            </a:lvl5pPr>
            <a:lvl6pPr marL="7559573" indent="0">
              <a:buNone/>
              <a:defRPr sz="6614"/>
            </a:lvl6pPr>
            <a:lvl7pPr marL="9071488" indent="0">
              <a:buNone/>
              <a:defRPr sz="6614"/>
            </a:lvl7pPr>
            <a:lvl8pPr marL="10583403" indent="0">
              <a:buNone/>
              <a:defRPr sz="6614"/>
            </a:lvl8pPr>
            <a:lvl9pPr marL="12095317" indent="0">
              <a:buNone/>
              <a:defRPr sz="6614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2849" y="11881009"/>
            <a:ext cx="9752768" cy="22011039"/>
          </a:xfrm>
        </p:spPr>
        <p:txBody>
          <a:bodyPr/>
          <a:lstStyle>
            <a:lvl1pPr marL="0" indent="0">
              <a:buNone/>
              <a:defRPr sz="5291"/>
            </a:lvl1pPr>
            <a:lvl2pPr marL="1511915" indent="0">
              <a:buNone/>
              <a:defRPr sz="4630"/>
            </a:lvl2pPr>
            <a:lvl3pPr marL="3023829" indent="0">
              <a:buNone/>
              <a:defRPr sz="3968"/>
            </a:lvl3pPr>
            <a:lvl4pPr marL="4535744" indent="0">
              <a:buNone/>
              <a:defRPr sz="3307"/>
            </a:lvl4pPr>
            <a:lvl5pPr marL="6047659" indent="0">
              <a:buNone/>
              <a:defRPr sz="3307"/>
            </a:lvl5pPr>
            <a:lvl6pPr marL="7559573" indent="0">
              <a:buNone/>
              <a:defRPr sz="3307"/>
            </a:lvl6pPr>
            <a:lvl7pPr marL="9071488" indent="0">
              <a:buNone/>
              <a:defRPr sz="3307"/>
            </a:lvl7pPr>
            <a:lvl8pPr marL="10583403" indent="0">
              <a:buNone/>
              <a:defRPr sz="3307"/>
            </a:lvl8pPr>
            <a:lvl9pPr marL="12095317" indent="0">
              <a:buNone/>
              <a:defRPr sz="330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562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78911" y="2108521"/>
            <a:ext cx="26080879" cy="765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78911" y="10542562"/>
            <a:ext cx="26080879" cy="251279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78910" y="36706459"/>
            <a:ext cx="6803708" cy="21085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F804C-A4CA-4EAE-83CC-47A6A143B11E}" type="datetimeFigureOut">
              <a:rPr lang="zh-CN" altLang="en-US" smtClean="0"/>
              <a:t>2025/6/2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16570" y="36706459"/>
            <a:ext cx="10205561" cy="21085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56082" y="36706459"/>
            <a:ext cx="6803708" cy="21085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DD054-717A-4290-864C-E720CDDD18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31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</p:sldLayoutIdLst>
  <p:txStyles>
    <p:titleStyle>
      <a:lvl1pPr algn="l" defTabSz="3023829" rtl="0" eaLnBrk="1" latinLnBrk="0" hangingPunct="1">
        <a:lnSpc>
          <a:spcPct val="90000"/>
        </a:lnSpc>
        <a:spcBef>
          <a:spcPct val="0"/>
        </a:spcBef>
        <a:buNone/>
        <a:defRPr sz="145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5957" indent="-755957" algn="l" defTabSz="3023829" rtl="0" eaLnBrk="1" latinLnBrk="0" hangingPunct="1">
        <a:lnSpc>
          <a:spcPct val="90000"/>
        </a:lnSpc>
        <a:spcBef>
          <a:spcPts val="3307"/>
        </a:spcBef>
        <a:buFont typeface="Arial" panose="020B0604020202020204" pitchFamily="34" charset="0"/>
        <a:buChar char="•"/>
        <a:defRPr sz="9259" kern="1200">
          <a:solidFill>
            <a:schemeClr val="tx1"/>
          </a:solidFill>
          <a:latin typeface="+mn-lt"/>
          <a:ea typeface="+mn-ea"/>
          <a:cs typeface="+mn-cs"/>
        </a:defRPr>
      </a:lvl1pPr>
      <a:lvl2pPr marL="2267872" indent="-755957" algn="l" defTabSz="3023829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2pPr>
      <a:lvl3pPr marL="3779787" indent="-755957" algn="l" defTabSz="3023829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3pPr>
      <a:lvl4pPr marL="5291701" indent="-755957" algn="l" defTabSz="3023829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803616" indent="-755957" algn="l" defTabSz="3023829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8315531" indent="-755957" algn="l" defTabSz="3023829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827445" indent="-755957" algn="l" defTabSz="3023829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1339360" indent="-755957" algn="l" defTabSz="3023829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851275" indent="-755957" algn="l" defTabSz="3023829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3829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1pPr>
      <a:lvl2pPr marL="1511915" algn="l" defTabSz="3023829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2pPr>
      <a:lvl3pPr marL="3023829" algn="l" defTabSz="3023829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3pPr>
      <a:lvl4pPr marL="4535744" algn="l" defTabSz="3023829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047659" algn="l" defTabSz="3023829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7559573" algn="l" defTabSz="3023829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071488" algn="l" defTabSz="3023829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0583403" algn="l" defTabSz="3023829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095317" algn="l" defTabSz="3023829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ai/CLIP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tuxun.fun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geoguessr.com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屏幕快照 2020-07-24 下午3.08.05.png" descr="屏幕快照 2020-07-24 下午3.08.05.png">
            <a:extLst>
              <a:ext uri="{FF2B5EF4-FFF2-40B4-BE49-F238E27FC236}">
                <a16:creationId xmlns:a16="http://schemas.microsoft.com/office/drawing/2014/main" id="{F6DEF474-80EE-5633-500C-74CF222219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948" r="50000"/>
          <a:stretch>
            <a:fillRect/>
          </a:stretch>
        </p:blipFill>
        <p:spPr>
          <a:xfrm>
            <a:off x="2" y="12"/>
            <a:ext cx="30238700" cy="208170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8A076E9-FC41-EBFB-071B-40C604EA72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25" y="326606"/>
            <a:ext cx="11514699" cy="1580019"/>
          </a:xfrm>
          <a:prstGeom prst="rect">
            <a:avLst/>
          </a:prstGeom>
        </p:spPr>
      </p:pic>
      <p:pic>
        <p:nvPicPr>
          <p:cNvPr id="4" name="屏幕快照 2020-07-24 下午3.08.05.png" descr="屏幕快照 2020-07-24 下午3.08.05.png">
            <a:extLst>
              <a:ext uri="{FF2B5EF4-FFF2-40B4-BE49-F238E27FC236}">
                <a16:creationId xmlns:a16="http://schemas.microsoft.com/office/drawing/2014/main" id="{E3AAFAAF-3B1A-3585-B543-294624F9AA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948" r="50000"/>
          <a:stretch>
            <a:fillRect/>
          </a:stretch>
        </p:blipFill>
        <p:spPr>
          <a:xfrm>
            <a:off x="0" y="37896799"/>
            <a:ext cx="30238700" cy="17065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C4FD985-35F9-F5F4-400A-12AA368FBC3C}"/>
              </a:ext>
            </a:extLst>
          </p:cNvPr>
          <p:cNvSpPr txBox="1">
            <a:spLocks/>
          </p:cNvSpPr>
          <p:nvPr/>
        </p:nvSpPr>
        <p:spPr>
          <a:xfrm>
            <a:off x="7896107" y="4485343"/>
            <a:ext cx="14651395" cy="1955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02382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>
                <a:solidFill>
                  <a:schemeClr val="tx1"/>
                </a:solidFill>
                <a:latin typeface="Verdana" panose="020B0604030504040204" pitchFamily="34" charset="0"/>
                <a:ea typeface="+mj-ea"/>
                <a:cs typeface="Sans Serif Collection" panose="020B0502040504020204" pitchFamily="34" charset="0"/>
              </a:defRPr>
            </a:lvl1pPr>
          </a:lstStyle>
          <a:p>
            <a:pPr algn="ctr"/>
            <a:r>
              <a:rPr lang="en-US" altLang="zh-CN" sz="5400" dirty="0"/>
              <a:t>Shi </a:t>
            </a:r>
            <a:r>
              <a:rPr lang="en-US" altLang="zh-CN" sz="5400" dirty="0" err="1"/>
              <a:t>Guotao</a:t>
            </a:r>
            <a:r>
              <a:rPr lang="en-US" altLang="zh-CN" sz="5400" dirty="0"/>
              <a:t> Qi </a:t>
            </a:r>
            <a:r>
              <a:rPr lang="en-US" altLang="zh-CN" sz="5400" dirty="0" err="1"/>
              <a:t>Langrui</a:t>
            </a:r>
            <a:r>
              <a:rPr lang="en-US" altLang="zh-CN" sz="5400" dirty="0"/>
              <a:t> Dong </a:t>
            </a:r>
            <a:r>
              <a:rPr lang="en-US" altLang="zh-CN" sz="5400" dirty="0" err="1"/>
              <a:t>Yiqi</a:t>
            </a:r>
            <a:endParaRPr lang="en-US" altLang="zh-CN" sz="5400" dirty="0"/>
          </a:p>
          <a:p>
            <a:pPr algn="ctr"/>
            <a:r>
              <a:rPr lang="en-US" sz="5400" dirty="0"/>
              <a:t>IIIS, Tsinghua University</a:t>
            </a:r>
          </a:p>
          <a:p>
            <a:pPr algn="ctr"/>
            <a:endParaRPr lang="en-US" sz="5400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2A16D41-BFF5-6A72-5AA5-E1E8BF43E20D}"/>
              </a:ext>
            </a:extLst>
          </p:cNvPr>
          <p:cNvCxnSpPr/>
          <p:nvPr/>
        </p:nvCxnSpPr>
        <p:spPr>
          <a:xfrm>
            <a:off x="15119349" y="6248400"/>
            <a:ext cx="0" cy="296164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50438B3D-0F5C-E3B1-2E7F-43C728DF0FAC}"/>
              </a:ext>
            </a:extLst>
          </p:cNvPr>
          <p:cNvSpPr txBox="1">
            <a:spLocks/>
          </p:cNvSpPr>
          <p:nvPr/>
        </p:nvSpPr>
        <p:spPr>
          <a:xfrm>
            <a:off x="5822949" y="4007196"/>
            <a:ext cx="18592799" cy="2081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02382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>
                <a:solidFill>
                  <a:schemeClr val="tx1"/>
                </a:solidFill>
                <a:latin typeface="Verdana" panose="020B0604030504040204" pitchFamily="34" charset="0"/>
                <a:ea typeface="+mj-ea"/>
                <a:cs typeface="Sans Serif Collection" panose="020B0502040504020204" pitchFamily="34" charset="0"/>
              </a:defRPr>
            </a:lvl1pPr>
          </a:lstStyle>
          <a:p>
            <a:pPr algn="ctr"/>
            <a:r>
              <a:rPr lang="en-US" altLang="zh-CN" sz="8800" dirty="0">
                <a:solidFill>
                  <a:schemeClr val="accent1">
                    <a:lumMod val="75000"/>
                  </a:schemeClr>
                </a:solidFill>
              </a:rPr>
              <a:t>Image2Geolocation within </a:t>
            </a:r>
            <a:r>
              <a:rPr lang="en-US" altLang="zh-CN" sz="8800" dirty="0">
                <a:solidFill>
                  <a:srgbClr val="D12C25"/>
                </a:solidFill>
              </a:rPr>
              <a:t>China</a:t>
            </a:r>
            <a:r>
              <a:rPr lang="en-US" altLang="zh-CN" sz="8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altLang="zh-CN" sz="8800" dirty="0">
              <a:solidFill>
                <a:srgbClr val="D12C25"/>
              </a:solidFill>
            </a:endParaRPr>
          </a:p>
          <a:p>
            <a:pPr algn="ctr"/>
            <a:endParaRPr lang="en-US" sz="8800" dirty="0">
              <a:solidFill>
                <a:srgbClr val="D12C25"/>
              </a:solidFill>
            </a:endParaRPr>
          </a:p>
          <a:p>
            <a:pPr algn="ctr"/>
            <a:endParaRPr lang="en-US" sz="8800" dirty="0">
              <a:solidFill>
                <a:srgbClr val="D12C25"/>
              </a:solidFill>
            </a:endParaRPr>
          </a:p>
          <a:p>
            <a:pPr algn="ctr"/>
            <a:endParaRPr lang="en-US" sz="4400" dirty="0">
              <a:solidFill>
                <a:srgbClr val="D12C25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680BBE-AF8E-E237-B787-2B8A27EECD3C}"/>
              </a:ext>
            </a:extLst>
          </p:cNvPr>
          <p:cNvSpPr txBox="1">
            <a:spLocks/>
          </p:cNvSpPr>
          <p:nvPr/>
        </p:nvSpPr>
        <p:spPr>
          <a:xfrm>
            <a:off x="7793652" y="35964689"/>
            <a:ext cx="14651395" cy="121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02382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>
                <a:solidFill>
                  <a:schemeClr val="tx1"/>
                </a:solidFill>
                <a:latin typeface="Verdana" panose="020B0604030504040204" pitchFamily="34" charset="0"/>
                <a:ea typeface="+mj-ea"/>
                <a:cs typeface="Sans Serif Collection" panose="020B0502040504020204" pitchFamily="34" charset="0"/>
              </a:defRPr>
            </a:lvl1pPr>
          </a:lstStyle>
          <a:p>
            <a:pPr algn="ctr"/>
            <a:endParaRPr lang="en-US" sz="5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3BE7E25-3C51-15C3-2CF5-D3FDB99D496B}"/>
              </a:ext>
            </a:extLst>
          </p:cNvPr>
          <p:cNvSpPr txBox="1"/>
          <p:nvPr/>
        </p:nvSpPr>
        <p:spPr>
          <a:xfrm>
            <a:off x="597825" y="38288415"/>
            <a:ext cx="89643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</a:rPr>
              <a:t>Deep Learning 2025 Spring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7D2DD88-D5D3-9E27-1A73-30DEE0328FAE}"/>
              </a:ext>
            </a:extLst>
          </p:cNvPr>
          <p:cNvSpPr txBox="1"/>
          <p:nvPr/>
        </p:nvSpPr>
        <p:spPr>
          <a:xfrm>
            <a:off x="924218" y="5893111"/>
            <a:ext cx="1419513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altLang="zh-CN" sz="5400" b="1" dirty="0"/>
              <a:t>Abstract</a:t>
            </a:r>
            <a:endParaRPr lang="en-US" altLang="zh-CN" sz="5400" dirty="0"/>
          </a:p>
          <a:p>
            <a:r>
              <a:rPr lang="en-US" altLang="zh-CN" sz="4800" dirty="0"/>
              <a:t>Our project develops an Image2Geolocation system which combines multiple methods and capable of predicting the geographic location of an input image within </a:t>
            </a:r>
            <a:r>
              <a:rPr lang="en-US" altLang="zh-CN" sz="4800" dirty="0">
                <a:solidFill>
                  <a:srgbClr val="D12C25"/>
                </a:solidFill>
              </a:rPr>
              <a:t>China</a:t>
            </a:r>
            <a:r>
              <a:rPr lang="en-US" altLang="zh-CN" sz="4800" dirty="0"/>
              <a:t>, which has strong potential for real-world applications in </a:t>
            </a:r>
            <a:r>
              <a:rPr lang="en-US" altLang="zh-CN" sz="4800" dirty="0">
                <a:solidFill>
                  <a:srgbClr val="7030A0"/>
                </a:solidFill>
              </a:rPr>
              <a:t>Open Source Intelligence</a:t>
            </a:r>
            <a:r>
              <a:rPr lang="en-US" altLang="zh-CN" sz="4800" dirty="0"/>
              <a:t>, an important area of </a:t>
            </a:r>
            <a:r>
              <a:rPr lang="en-US" altLang="zh-CN" sz="4800" dirty="0">
                <a:solidFill>
                  <a:srgbClr val="7030A0"/>
                </a:solidFill>
              </a:rPr>
              <a:t>Intelligence studies</a:t>
            </a:r>
            <a:r>
              <a:rPr lang="en-US" altLang="zh-CN" sz="4800" dirty="0"/>
              <a:t>.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A9D7E96-A6DD-4893-8B81-99BFC8154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946" y="21796635"/>
            <a:ext cx="13681953" cy="762723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6541261D-446E-77A4-28D4-D5F472610F4C}"/>
              </a:ext>
            </a:extLst>
          </p:cNvPr>
          <p:cNvSpPr txBox="1"/>
          <p:nvPr/>
        </p:nvSpPr>
        <p:spPr>
          <a:xfrm>
            <a:off x="922994" y="11363010"/>
            <a:ext cx="13477038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altLang="zh-CN" sz="5400" b="1" dirty="0"/>
              <a:t>Motivation and Introduction</a:t>
            </a:r>
            <a:endParaRPr lang="en-US" altLang="zh-CN" sz="5400" dirty="0"/>
          </a:p>
          <a:p>
            <a:r>
              <a:rPr lang="en-US" altLang="zh-CN" sz="4800" dirty="0"/>
              <a:t>The task of image2geolocation has gained significant interest before, but previous studies often focus on global image2geolocation(e.g. </a:t>
            </a:r>
            <a:r>
              <a:rPr lang="en-US" altLang="zh-CN" sz="4800" dirty="0" err="1"/>
              <a:t>geoguessr</a:t>
            </a:r>
            <a:r>
              <a:rPr lang="en-US" altLang="zh-CN" sz="4800" dirty="0"/>
              <a:t>) tasks and traditional CV approaches. Recently, the strong ability of gpt-O3 in image2geolocation raised public’s awareness and reminded us of the huge potential of applying </a:t>
            </a:r>
            <a:r>
              <a:rPr lang="en-US" altLang="zh-CN" sz="4800" dirty="0">
                <a:solidFill>
                  <a:srgbClr val="0070C0"/>
                </a:solidFill>
              </a:rPr>
              <a:t>LVLMs with </a:t>
            </a:r>
            <a:r>
              <a:rPr lang="en-US" altLang="zh-CN" sz="4800" dirty="0" err="1">
                <a:solidFill>
                  <a:srgbClr val="0070C0"/>
                </a:solidFill>
              </a:rPr>
              <a:t>CoT</a:t>
            </a:r>
            <a:r>
              <a:rPr lang="en-US" altLang="zh-CN" sz="4800" dirty="0">
                <a:solidFill>
                  <a:srgbClr val="0070C0"/>
                </a:solidFill>
              </a:rPr>
              <a:t> </a:t>
            </a:r>
            <a:r>
              <a:rPr lang="en-US" altLang="zh-CN" sz="4800" dirty="0"/>
              <a:t>in this task. Also, the popularity of the game called </a:t>
            </a:r>
            <a:r>
              <a:rPr lang="en-US" altLang="zh-CN" sz="4800" dirty="0" err="1"/>
              <a:t>TuXun</a:t>
            </a:r>
            <a:r>
              <a:rPr lang="en-US" altLang="zh-CN" sz="4800" dirty="0"/>
              <a:t>(see Figure 1) which focus on Image2Geolocation within </a:t>
            </a:r>
            <a:r>
              <a:rPr lang="en-US" altLang="zh-CN" sz="4800" dirty="0">
                <a:solidFill>
                  <a:srgbClr val="D12C25"/>
                </a:solidFill>
              </a:rPr>
              <a:t>China</a:t>
            </a:r>
            <a:r>
              <a:rPr lang="en-US" altLang="zh-CN" sz="4800" dirty="0"/>
              <a:t> impressed us. So, we propose a </a:t>
            </a:r>
            <a:r>
              <a:rPr lang="en-US" altLang="zh-CN" sz="4800" dirty="0">
                <a:solidFill>
                  <a:srgbClr val="0070C0"/>
                </a:solidFill>
              </a:rPr>
              <a:t>hybrid</a:t>
            </a:r>
            <a:r>
              <a:rPr lang="en-US" altLang="zh-CN" sz="4800" dirty="0"/>
              <a:t> architecture that leverages both fast, discriminative models and powerful generative/inferential capabilities to pinpoint image locations within </a:t>
            </a:r>
            <a:r>
              <a:rPr lang="en-US" altLang="zh-CN" sz="4800" dirty="0">
                <a:solidFill>
                  <a:srgbClr val="D12C25"/>
                </a:solidFill>
              </a:rPr>
              <a:t>China</a:t>
            </a:r>
            <a:r>
              <a:rPr lang="en-US" altLang="zh-CN" sz="4800" dirty="0"/>
              <a:t>.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D08423A-33E3-7324-E0FB-3E7D2FC902EC}"/>
              </a:ext>
            </a:extLst>
          </p:cNvPr>
          <p:cNvSpPr txBox="1"/>
          <p:nvPr/>
        </p:nvSpPr>
        <p:spPr>
          <a:xfrm>
            <a:off x="2114154" y="29492774"/>
            <a:ext cx="110947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Figure 1: a classic </a:t>
            </a:r>
            <a:r>
              <a:rPr lang="en-US" altLang="zh-CN" sz="4000" dirty="0" err="1"/>
              <a:t>TuXun</a:t>
            </a:r>
            <a:r>
              <a:rPr lang="en-US" altLang="zh-CN" sz="4000" dirty="0"/>
              <a:t> game interface</a:t>
            </a:r>
            <a:endParaRPr lang="zh-CN" altLang="en-US" sz="40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0DDAE09-4684-57C1-3282-19491E06FD46}"/>
              </a:ext>
            </a:extLst>
          </p:cNvPr>
          <p:cNvSpPr txBox="1"/>
          <p:nvPr/>
        </p:nvSpPr>
        <p:spPr>
          <a:xfrm>
            <a:off x="930626" y="30244014"/>
            <a:ext cx="13971998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altLang="zh-CN" sz="5400" b="1" dirty="0"/>
              <a:t>System Architecture</a:t>
            </a:r>
            <a:endParaRPr lang="en-US" altLang="zh-CN" sz="5400" dirty="0"/>
          </a:p>
          <a:p>
            <a:pPr>
              <a:buNone/>
            </a:pPr>
            <a:r>
              <a:rPr lang="en-US" altLang="zh-CN" sz="4800" dirty="0"/>
              <a:t>Our system processes an input image through several interconnected modules to determine its geographical origin (See Figure 2), it combines </a:t>
            </a:r>
            <a:r>
              <a:rPr lang="en-US" altLang="zh-CN" sz="4800" dirty="0">
                <a:solidFill>
                  <a:srgbClr val="FFC000"/>
                </a:solidFill>
              </a:rPr>
              <a:t>traditional CV approaches</a:t>
            </a:r>
            <a:r>
              <a:rPr lang="en-US" altLang="zh-CN" sz="4800" dirty="0"/>
              <a:t> and </a:t>
            </a:r>
            <a:r>
              <a:rPr lang="en-US" altLang="zh-CN" sz="4800" dirty="0">
                <a:solidFill>
                  <a:srgbClr val="0070C0"/>
                </a:solidFill>
              </a:rPr>
              <a:t>modern LVLM with </a:t>
            </a:r>
            <a:r>
              <a:rPr lang="en-US" altLang="zh-CN" sz="4800" dirty="0" err="1">
                <a:solidFill>
                  <a:srgbClr val="0070C0"/>
                </a:solidFill>
              </a:rPr>
              <a:t>CoT</a:t>
            </a:r>
            <a:r>
              <a:rPr lang="en-US" altLang="zh-CN" sz="4800" dirty="0"/>
              <a:t>. Also Image </a:t>
            </a:r>
            <a:r>
              <a:rPr lang="en-US" altLang="zh-CN" sz="4800" dirty="0">
                <a:solidFill>
                  <a:srgbClr val="0070C0"/>
                </a:solidFill>
              </a:rPr>
              <a:t>text recognition block </a:t>
            </a:r>
            <a:r>
              <a:rPr lang="en-US" altLang="zh-CN" sz="4800" dirty="0"/>
              <a:t>is used considering significant high frequency and importance of </a:t>
            </a:r>
            <a:r>
              <a:rPr lang="en-US" altLang="zh-CN" sz="4800" dirty="0">
                <a:solidFill>
                  <a:srgbClr val="D12C25"/>
                </a:solidFill>
              </a:rPr>
              <a:t>Chinese characters </a:t>
            </a:r>
            <a:r>
              <a:rPr lang="en-US" altLang="zh-CN" sz="4800" dirty="0"/>
              <a:t>appearance in </a:t>
            </a:r>
            <a:r>
              <a:rPr lang="en-US" altLang="zh-CN" sz="4800" dirty="0">
                <a:solidFill>
                  <a:srgbClr val="D12C25"/>
                </a:solidFill>
              </a:rPr>
              <a:t>China</a:t>
            </a:r>
            <a:r>
              <a:rPr lang="en-US" altLang="zh-CN" sz="4800" dirty="0"/>
              <a:t> Image2Geolocation. We also used our </a:t>
            </a:r>
            <a:r>
              <a:rPr lang="en-US" altLang="zh-CN" sz="4800" dirty="0">
                <a:solidFill>
                  <a:srgbClr val="0070C0"/>
                </a:solidFill>
              </a:rPr>
              <a:t>new developed private dataset </a:t>
            </a:r>
            <a:r>
              <a:rPr lang="en-US" altLang="zh-CN" sz="4800" dirty="0"/>
              <a:t>to solve the lack of data for image2geolocation within </a:t>
            </a:r>
            <a:r>
              <a:rPr lang="en-US" altLang="zh-CN" sz="4800" dirty="0">
                <a:solidFill>
                  <a:srgbClr val="D12C25"/>
                </a:solidFill>
              </a:rPr>
              <a:t>China</a:t>
            </a:r>
            <a:r>
              <a:rPr lang="en-US" altLang="zh-CN" sz="4800" dirty="0"/>
              <a:t>.  </a:t>
            </a:r>
            <a:endParaRPr lang="zh-CN" altLang="en-US" sz="48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757C3DD-B41B-E292-ADEB-91D3C8A663CB}"/>
              </a:ext>
            </a:extLst>
          </p:cNvPr>
          <p:cNvSpPr txBox="1"/>
          <p:nvPr/>
        </p:nvSpPr>
        <p:spPr>
          <a:xfrm>
            <a:off x="17000143" y="14491236"/>
            <a:ext cx="110947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Figure 2: Our system Architecture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C53CC6B-13E7-A61C-34D9-1604D295C523}"/>
              </a:ext>
            </a:extLst>
          </p:cNvPr>
          <p:cNvSpPr txBox="1"/>
          <p:nvPr/>
        </p:nvSpPr>
        <p:spPr>
          <a:xfrm>
            <a:off x="15678817" y="15199122"/>
            <a:ext cx="13971988" cy="904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altLang="zh-CN" sz="5400" b="1" dirty="0"/>
              <a:t>Results and future direction</a:t>
            </a:r>
          </a:p>
          <a:p>
            <a:pPr>
              <a:buNone/>
            </a:pPr>
            <a:r>
              <a:rPr lang="en-US" altLang="zh-CN" sz="4800" dirty="0"/>
              <a:t>Combination of </a:t>
            </a:r>
            <a:r>
              <a:rPr lang="en-US" altLang="zh-CN" sz="4800" dirty="0">
                <a:solidFill>
                  <a:srgbClr val="00B0F0"/>
                </a:solidFill>
              </a:rPr>
              <a:t>specialized modules </a:t>
            </a:r>
            <a:r>
              <a:rPr lang="en-US" altLang="zh-CN" sz="4800" dirty="0"/>
              <a:t>and </a:t>
            </a:r>
            <a:r>
              <a:rPr lang="en-US" altLang="zh-CN" sz="4800" dirty="0">
                <a:solidFill>
                  <a:srgbClr val="0070C0"/>
                </a:solidFill>
              </a:rPr>
              <a:t>advanced LVLMs </a:t>
            </a:r>
            <a:r>
              <a:rPr lang="en-US" altLang="zh-CN" sz="4800" dirty="0"/>
              <a:t>leads to more </a:t>
            </a:r>
            <a:r>
              <a:rPr lang="en-US" altLang="zh-CN" sz="4800" dirty="0">
                <a:solidFill>
                  <a:srgbClr val="00B050"/>
                </a:solidFill>
              </a:rPr>
              <a:t>precise geolocation</a:t>
            </a:r>
            <a:r>
              <a:rPr lang="en-US" altLang="zh-CN" sz="4800" dirty="0"/>
              <a:t>. Meanwhile multiple sources (visual, textual, database)  provide resilience against ambiguous or low-quality images and offers a trade-off between </a:t>
            </a:r>
            <a:r>
              <a:rPr lang="en-US" altLang="zh-CN" sz="4800" dirty="0">
                <a:solidFill>
                  <a:srgbClr val="FF0000"/>
                </a:solidFill>
              </a:rPr>
              <a:t>speed</a:t>
            </a:r>
            <a:r>
              <a:rPr lang="en-US" altLang="zh-CN" sz="4800" dirty="0"/>
              <a:t> and comprehensive </a:t>
            </a:r>
            <a:r>
              <a:rPr lang="en-US" altLang="zh-CN" sz="4800" dirty="0">
                <a:solidFill>
                  <a:srgbClr val="00B050"/>
                </a:solidFill>
              </a:rPr>
              <a:t>accuracy</a:t>
            </a:r>
            <a:r>
              <a:rPr lang="en-US" altLang="zh-CN" sz="4800" dirty="0"/>
              <a:t>.</a:t>
            </a:r>
            <a:r>
              <a:rPr lang="en-US" altLang="zh-CN" sz="4800" dirty="0">
                <a:solidFill>
                  <a:srgbClr val="00B050"/>
                </a:solidFill>
              </a:rPr>
              <a:t> </a:t>
            </a:r>
            <a:r>
              <a:rPr lang="en-US" altLang="zh-CN" sz="4800" dirty="0"/>
              <a:t>In the future, we will work better on database expansion, continuously enlarge and refine the RAG image database with diverse, high-quality geolocated images from </a:t>
            </a:r>
            <a:r>
              <a:rPr lang="en-US" altLang="zh-CN" sz="4800" dirty="0">
                <a:solidFill>
                  <a:srgbClr val="D12C25"/>
                </a:solidFill>
              </a:rPr>
              <a:t>China</a:t>
            </a:r>
            <a:r>
              <a:rPr lang="en-US" altLang="zh-CN" sz="4800" dirty="0"/>
              <a:t>. Also, we will develop and integrate of on-device SFT model with more training data and make a user-friendly interface.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FE22A07-CDEC-5145-1E79-404B4367D2E5}"/>
              </a:ext>
            </a:extLst>
          </p:cNvPr>
          <p:cNvSpPr txBox="1"/>
          <p:nvPr/>
        </p:nvSpPr>
        <p:spPr>
          <a:xfrm>
            <a:off x="15955966" y="31016533"/>
            <a:ext cx="12605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Figure 3: Apply our system in one round of </a:t>
            </a:r>
            <a:r>
              <a:rPr lang="en-US" altLang="zh-CN" sz="4000" dirty="0" err="1"/>
              <a:t>TuXun</a:t>
            </a:r>
            <a:r>
              <a:rPr lang="en-US" altLang="zh-CN" sz="4000" dirty="0"/>
              <a:t> exercise 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7B000B7C-6135-EB36-55ED-002ABE068B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78817" y="24288494"/>
            <a:ext cx="13072427" cy="6467175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34D610E8-23B7-13A3-8064-7C73BA314D6D}"/>
              </a:ext>
            </a:extLst>
          </p:cNvPr>
          <p:cNvSpPr txBox="1"/>
          <p:nvPr/>
        </p:nvSpPr>
        <p:spPr>
          <a:xfrm>
            <a:off x="15678817" y="31765160"/>
            <a:ext cx="13159309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/>
              <a:t>Reference</a:t>
            </a:r>
          </a:p>
          <a:p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[1] 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Zhou, </a:t>
            </a:r>
            <a:r>
              <a:rPr lang="en-US" altLang="zh-CN" sz="28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Zhongliang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"Img2Loc: Revisiting image </a:t>
            </a:r>
            <a:r>
              <a:rPr lang="en-US" altLang="zh-CN" sz="28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geolocalization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using multi-modality foundation models and image-based retrieval-augmented generation." </a:t>
            </a:r>
            <a:r>
              <a:rPr lang="en-US" altLang="zh-CN" sz="28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Proceedings of the 47th International ACM SIGIR Conference on Research and Development in Information Retrieval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2024.</a:t>
            </a:r>
          </a:p>
          <a:p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[2] 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Haas, Lukas, et al. "Pigeon: Predicting image geolocations." </a:t>
            </a:r>
            <a:r>
              <a:rPr lang="en-US" altLang="zh-CN" sz="28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Proceedings of the IEEE/CVF Conference on Computer Vision and Pattern Recognition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2024.</a:t>
            </a:r>
            <a:endParaRPr lang="en-US" altLang="zh-CN" sz="28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[3] Liu, Yi, et al. "Image-Based Geolocation Using Large Vision-Language Models." </a:t>
            </a:r>
            <a:r>
              <a:rPr lang="en-US" altLang="zh-CN" sz="28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altLang="zh-CN" sz="28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arXiv:2408.09474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(2024).</a:t>
            </a:r>
          </a:p>
          <a:p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[4] </a:t>
            </a:r>
            <a:r>
              <a:rPr lang="en-US" altLang="zh-CN" sz="28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geoguessr</a:t>
            </a:r>
            <a:r>
              <a:rPr lang="en-US" altLang="zh-CN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  <a:hlinkClick r:id="rId6"/>
              </a:rPr>
              <a:t>https://www.geoguessr.com/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, 2025 </a:t>
            </a:r>
          </a:p>
          <a:p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[5] </a:t>
            </a:r>
            <a:r>
              <a:rPr lang="en-US" altLang="zh-CN" sz="2800" dirty="0" err="1">
                <a:solidFill>
                  <a:srgbClr val="222222"/>
                </a:solidFill>
                <a:latin typeface="Arial" panose="020B0604020202020204" pitchFamily="34" charset="0"/>
              </a:rPr>
              <a:t>Tuxun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. 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  <a:hlinkClick r:id="rId7"/>
              </a:rPr>
              <a:t>https://tuxun.fun/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, 2025</a:t>
            </a:r>
          </a:p>
          <a:p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[6] CLIP 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  <a:hlinkClick r:id="rId8"/>
              </a:rPr>
              <a:t>https://github.com/openai/CLIP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, 2021</a:t>
            </a:r>
            <a:endParaRPr lang="en-US" altLang="zh-CN" sz="5400" dirty="0"/>
          </a:p>
          <a:p>
            <a:endParaRPr lang="en-US" altLang="zh-CN" sz="4800" b="1" dirty="0"/>
          </a:p>
          <a:p>
            <a:endParaRPr lang="zh-CN" altLang="en-US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B68D88F7-61DE-A5AD-18E0-9868177B89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479496" y="6334016"/>
            <a:ext cx="13834984" cy="811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395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282</TotalTime>
  <Words>509</Words>
  <Application>Microsoft Office PowerPoint</Application>
  <PresentationFormat>自定义</PresentationFormat>
  <Paragraphs>23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Arial</vt:lpstr>
      <vt:lpstr>Calibri</vt:lpstr>
      <vt:lpstr>Calibri Light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IIIS</dc:creator>
  <cp:lastModifiedBy>tgs9311</cp:lastModifiedBy>
  <cp:revision>20</cp:revision>
  <dcterms:created xsi:type="dcterms:W3CDTF">2023-12-12T06:09:52Z</dcterms:created>
  <dcterms:modified xsi:type="dcterms:W3CDTF">2025-06-02T13:49:43Z</dcterms:modified>
</cp:coreProperties>
</file>

<file path=docProps/thumbnail.jpeg>
</file>